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0F0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19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009602-1E27-4E7A-9F15-26D7EC164CC1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84E717-878E-43F1-AB97-B6E70D8060A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005654">
            <a:off x="17799" y="808468"/>
            <a:ext cx="88633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7200" b="1" cap="none" spc="0" dirty="0" smtClean="0">
                <a:ln w="11430">
                  <a:solidFill>
                    <a:srgbClr val="F0F008"/>
                  </a:solidFill>
                </a:ln>
                <a:gradFill>
                  <a:gsLst>
                    <a:gs pos="15000">
                      <a:srgbClr val="FF0000"/>
                    </a:gs>
                    <a:gs pos="45000">
                      <a:srgbClr val="F0F008"/>
                    </a:gs>
                    <a:gs pos="100000">
                      <a:srgbClr val="00B050"/>
                    </a:gs>
                    <a:gs pos="75000">
                      <a:srgbClr val="92D05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Fruitbedrijf Vernooy</a:t>
            </a:r>
            <a:endParaRPr lang="nl-NL" sz="7200" b="1" cap="none" spc="0" dirty="0">
              <a:ln w="11430">
                <a:solidFill>
                  <a:srgbClr val="F0F008"/>
                </a:solidFill>
              </a:ln>
              <a:gradFill>
                <a:gsLst>
                  <a:gs pos="15000">
                    <a:srgbClr val="FF0000"/>
                  </a:gs>
                  <a:gs pos="45000">
                    <a:srgbClr val="F0F008"/>
                  </a:gs>
                  <a:gs pos="100000">
                    <a:srgbClr val="00B050"/>
                  </a:gs>
                  <a:gs pos="75000">
                    <a:srgbClr val="92D05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www.ingredienten.nl/images/ingredienten/appel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33" b="70333" l="1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" t="23772" b="24466"/>
          <a:stretch/>
        </p:blipFill>
        <p:spPr bwMode="auto">
          <a:xfrm>
            <a:off x="0" y="5320899"/>
            <a:ext cx="6061228" cy="23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 rot="21219050">
            <a:off x="4934724" y="2032436"/>
            <a:ext cx="3945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9600" b="1" dirty="0" smtClean="0">
                <a:ln w="11430">
                  <a:noFill/>
                </a:ln>
                <a:gradFill>
                  <a:gsLst>
                    <a:gs pos="15000">
                      <a:srgbClr val="FF0000"/>
                    </a:gs>
                    <a:gs pos="45000">
                      <a:srgbClr val="F0F008"/>
                    </a:gs>
                    <a:gs pos="100000">
                      <a:srgbClr val="00B050"/>
                    </a:gs>
                    <a:gs pos="75000">
                      <a:srgbClr val="92D05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APPELS</a:t>
            </a:r>
            <a:endParaRPr lang="nl-NL" sz="9600" b="1" cap="none" spc="0" dirty="0">
              <a:ln w="11430">
                <a:noFill/>
              </a:ln>
              <a:gradFill>
                <a:gsLst>
                  <a:gs pos="15000">
                    <a:srgbClr val="FF0000"/>
                  </a:gs>
                  <a:gs pos="45000">
                    <a:srgbClr val="F0F008"/>
                  </a:gs>
                  <a:gs pos="100000">
                    <a:srgbClr val="00B050"/>
                  </a:gs>
                  <a:gs pos="75000">
                    <a:srgbClr val="92D05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 rot="21051979">
            <a:off x="540933" y="3975347"/>
            <a:ext cx="5393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15000">
                      <a:srgbClr val="FF0000"/>
                    </a:gs>
                    <a:gs pos="45000">
                      <a:srgbClr val="F0F008"/>
                    </a:gs>
                    <a:gs pos="100000">
                      <a:srgbClr val="00B050"/>
                    </a:gs>
                    <a:gs pos="75000">
                      <a:srgbClr val="92D05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Denise &amp; Rosanne</a:t>
            </a:r>
            <a:endParaRPr lang="nl-NL" sz="5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15000">
                    <a:srgbClr val="FF0000"/>
                  </a:gs>
                  <a:gs pos="45000">
                    <a:srgbClr val="F0F008"/>
                  </a:gs>
                  <a:gs pos="100000">
                    <a:srgbClr val="00B050"/>
                  </a:gs>
                  <a:gs pos="75000">
                    <a:srgbClr val="92D05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9"/>
          <a:stretch/>
        </p:blipFill>
        <p:spPr bwMode="auto">
          <a:xfrm>
            <a:off x="4788025" y="5322125"/>
            <a:ext cx="4355976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 rot="20975745">
            <a:off x="1064473" y="2038681"/>
            <a:ext cx="32592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15000">
                      <a:srgbClr val="FF0000"/>
                    </a:gs>
                    <a:gs pos="45000">
                      <a:srgbClr val="F0F008"/>
                    </a:gs>
                    <a:gs pos="100000">
                      <a:srgbClr val="00B050"/>
                    </a:gs>
                    <a:gs pos="75000">
                      <a:srgbClr val="92D05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Wijk bij </a:t>
            </a:r>
            <a:r>
              <a:rPr lang="nl-NL" sz="2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15000">
                      <a:srgbClr val="FF0000"/>
                    </a:gs>
                    <a:gs pos="45000">
                      <a:srgbClr val="F0F008"/>
                    </a:gs>
                    <a:gs pos="100000">
                      <a:srgbClr val="00B050"/>
                    </a:gs>
                    <a:gs pos="75000">
                      <a:srgbClr val="92D05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duurstede</a:t>
            </a:r>
            <a:endParaRPr lang="nl-NL" sz="28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15000">
                    <a:srgbClr val="FF0000"/>
                  </a:gs>
                  <a:gs pos="45000">
                    <a:srgbClr val="F0F008"/>
                  </a:gs>
                  <a:gs pos="100000">
                    <a:srgbClr val="00B050"/>
                  </a:gs>
                  <a:gs pos="75000">
                    <a:srgbClr val="92D05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7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819835"/>
          </a:xfrm>
        </p:spPr>
        <p:txBody>
          <a:bodyPr>
            <a:normAutofit/>
          </a:bodyPr>
          <a:lstStyle/>
          <a:p>
            <a:r>
              <a:rPr lang="nl-NL" dirty="0" smtClean="0"/>
              <a:t>De nieuwe appelbomen.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852" r="3939" b="4813"/>
          <a:stretch/>
        </p:blipFill>
        <p:spPr bwMode="auto">
          <a:xfrm rot="21282731">
            <a:off x="518062" y="3516610"/>
            <a:ext cx="3574473" cy="2392218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91">
            <a:off x="4644554" y="3900484"/>
            <a:ext cx="3393254" cy="227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/>
        </p:blipFill>
        <p:spPr bwMode="auto">
          <a:xfrm rot="486795">
            <a:off x="1767140" y="1232051"/>
            <a:ext cx="3384376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 rot="257883">
            <a:off x="4817251" y="3138842"/>
            <a:ext cx="382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het warm weer is staan</a:t>
            </a:r>
          </a:p>
          <a:p>
            <a:r>
              <a:rPr lang="nl-NL" dirty="0" smtClean="0"/>
              <a:t> de bomen 1 week in de bloei, </a:t>
            </a:r>
          </a:p>
          <a:p>
            <a:r>
              <a:rPr lang="nl-NL" dirty="0" smtClean="0"/>
              <a:t>als het koud is 2-3 weken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605230">
            <a:off x="1647333" y="27640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Bomen worden van eind November tot april geplant.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21257914">
            <a:off x="865844" y="4857377"/>
            <a:ext cx="307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 het jaar na het planten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komen er appels aan de boom.</a:t>
            </a:r>
          </a:p>
        </p:txBody>
      </p:sp>
    </p:spTree>
    <p:extLst>
      <p:ext uri="{BB962C8B-B14F-4D97-AF65-F5344CB8AC3E}">
        <p14:creationId xmlns:p14="http://schemas.microsoft.com/office/powerpoint/2010/main" val="38011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0">
        <p:dissolve/>
      </p:transition>
    </mc:Choice>
    <mc:Fallback xmlns="">
      <p:transition spd="slow" advClick="0" advTm="5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819835"/>
          </a:xfrm>
        </p:spPr>
        <p:txBody>
          <a:bodyPr>
            <a:normAutofit/>
          </a:bodyPr>
          <a:lstStyle/>
          <a:p>
            <a:r>
              <a:rPr lang="nl-NL" dirty="0" smtClean="0"/>
              <a:t>De appels plukken.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526094">
            <a:off x="4849292" y="2634731"/>
            <a:ext cx="382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we weten hoe de appel rijp is kunnen we meten aan de suiker of zelf proeven.</a:t>
            </a:r>
            <a:endParaRPr lang="nl-NL" dirty="0"/>
          </a:p>
        </p:txBody>
      </p:sp>
      <p:pic>
        <p:nvPicPr>
          <p:cNvPr id="1026" name="Picture 2" descr="http://nl.dreamstime.com/onrijpe-appelen-thumb212278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8694"/>
          <a:stretch/>
        </p:blipFill>
        <p:spPr bwMode="auto">
          <a:xfrm rot="502423">
            <a:off x="4254488" y="3289312"/>
            <a:ext cx="4228713" cy="291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uitbedrijfhorstink.nl/uploads/images/oogst%20-%20voorraadbakken%20met%20el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390">
            <a:off x="427712" y="2864301"/>
            <a:ext cx="3837965" cy="287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kstvak 9"/>
          <p:cNvSpPr txBox="1"/>
          <p:nvPr/>
        </p:nvSpPr>
        <p:spPr>
          <a:xfrm rot="21186910">
            <a:off x="703012" y="5074591"/>
            <a:ext cx="3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We plukken per jaar rond 3.850,000 appels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 rot="20713005">
            <a:off x="491254" y="1673083"/>
            <a:ext cx="354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we hebben 6 vaste plukkers en ± 25 losse plukkers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rot="21326852">
            <a:off x="3645091" y="1255369"/>
            <a:ext cx="4967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Als het slecht weer is </a:t>
            </a:r>
            <a:r>
              <a:rPr lang="nl-NL" sz="2000" dirty="0" err="1" smtClean="0">
                <a:solidFill>
                  <a:schemeClr val="bg2">
                    <a:lumMod val="50000"/>
                  </a:schemeClr>
                </a:solidFill>
              </a:rPr>
              <a:t>muslukt</a:t>
            </a: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 er veel. Bijvoorbeeld met de nachtvorst, hagels, regen, en storm</a:t>
            </a:r>
            <a:endParaRPr lang="nl-NL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68585"/>
      </p:ext>
    </p:extLst>
  </p:cSld>
  <p:clrMapOvr>
    <a:masterClrMapping/>
  </p:clrMapOvr>
  <p:transition spd="slow" advClick="0" advTm="5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2880438" cy="710952"/>
          </a:xfrm>
        </p:spPr>
        <p:txBody>
          <a:bodyPr/>
          <a:lstStyle/>
          <a:p>
            <a:r>
              <a:rPr lang="nl-NL" dirty="0" smtClean="0"/>
              <a:t>De veiling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556792"/>
            <a:ext cx="5400600" cy="15121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we Brengen </a:t>
            </a:r>
            <a:r>
              <a:rPr lang="nl-NL" sz="3200" dirty="0" smtClean="0">
                <a:solidFill>
                  <a:schemeClr val="bg2">
                    <a:lumMod val="50000"/>
                  </a:schemeClr>
                </a:solidFill>
              </a:rPr>
              <a:t>80%</a:t>
            </a:r>
            <a:r>
              <a:rPr lang="nl-NL" sz="3200" dirty="0" smtClean="0">
                <a:solidFill>
                  <a:srgbClr val="FF0000"/>
                </a:solidFill>
              </a:rPr>
              <a:t> naar de veiling en </a:t>
            </a:r>
            <a:r>
              <a:rPr lang="nl-NL" sz="3200" dirty="0" smtClean="0">
                <a:solidFill>
                  <a:schemeClr val="bg2">
                    <a:lumMod val="50000"/>
                  </a:schemeClr>
                </a:solidFill>
              </a:rPr>
              <a:t>20% </a:t>
            </a:r>
            <a:r>
              <a:rPr lang="nl-NL" sz="3200" dirty="0" smtClean="0">
                <a:solidFill>
                  <a:srgbClr val="FF0000"/>
                </a:solidFill>
              </a:rPr>
              <a:t>verkopen we thuis </a:t>
            </a:r>
            <a:r>
              <a:rPr lang="nl-NL" sz="3200" dirty="0" smtClean="0">
                <a:solidFill>
                  <a:srgbClr val="FF0000"/>
                </a:solidFill>
              </a:rPr>
              <a:t>.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gelderlander.nl/multimedia/archive/01369/DG_10328623_103286_136916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725">
            <a:off x="773005" y="3022556"/>
            <a:ext cx="4070253" cy="2713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 rot="569758">
            <a:off x="3757641" y="4677568"/>
            <a:ext cx="489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we brengen 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± 60,000 appels per keer 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76712" y="2780928"/>
            <a:ext cx="3383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zien onze </a:t>
            </a:r>
            <a:r>
              <a:rPr lang="nl-NL" dirty="0" smtClean="0"/>
              <a:t>eigen appels ook wel eens in de winkels liggen maar niet </a:t>
            </a:r>
            <a:r>
              <a:rPr lang="nl-NL" dirty="0" smtClean="0"/>
              <a:t>vaak</a:t>
            </a:r>
            <a:r>
              <a:rPr lang="nl-NL" dirty="0" smtClean="0"/>
              <a:t>, want ze de meeste gaan naar het buitenland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0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0">
        <p:cut/>
      </p:transition>
    </mc:Choice>
    <mc:Fallback xmlns="">
      <p:transition advClick="0" advTm="5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57888"/>
          </a:xfrm>
        </p:spPr>
        <p:txBody>
          <a:bodyPr/>
          <a:lstStyle/>
          <a:p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21438318">
            <a:off x="413723" y="2006626"/>
            <a:ext cx="6905154" cy="93610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De opbrengst verschilt per jaar, de prijzen zijn per jaar heel verschillend.</a:t>
            </a: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stockfresh.com/thumbs/stuartmiles/1812415_rood-groene-appels-verkoop-appel-vruch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615">
            <a:off x="420814" y="3601953"/>
            <a:ext cx="381000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 rot="806340">
            <a:off x="3607102" y="403226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Gelukkig hoeven we nooit wat van de oogst weg te gooien, alles word verkocht . </a:t>
            </a:r>
            <a:endParaRPr lang="nl-NL" dirty="0"/>
          </a:p>
        </p:txBody>
      </p:sp>
      <p:pic>
        <p:nvPicPr>
          <p:cNvPr id="3076" name="Picture 4" descr="http://nl.dreamstime.com/euro-teken-thumb86576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0000" l="5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222">
            <a:off x="6342757" y="801023"/>
            <a:ext cx="2232248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0">
        <p:checker/>
      </p:transition>
    </mc:Choice>
    <mc:Fallback xmlns="">
      <p:transition spd="slow" advClick="0" advTm="5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757888"/>
          </a:xfrm>
        </p:spPr>
        <p:txBody>
          <a:bodyPr/>
          <a:lstStyle/>
          <a:p>
            <a:r>
              <a:rPr lang="nl-NL" dirty="0" smtClean="0"/>
              <a:t>Van appel naar appelflap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993225" cy="4131821"/>
          </a:xfrm>
        </p:spPr>
        <p:txBody>
          <a:bodyPr/>
          <a:lstStyle/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Koop appels	</a:t>
            </a:r>
          </a:p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Schil de appels</a:t>
            </a:r>
          </a:p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Snij de appel in stukjes</a:t>
            </a:r>
          </a:p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Doe ze in een kom, je kan er kaneelsuiker en gewone suiker bijdoen</a:t>
            </a:r>
          </a:p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Doe de appel in bladerdeeg</a:t>
            </a:r>
          </a:p>
          <a:p>
            <a:pPr>
              <a:buSzPct val="200000"/>
              <a:buBlip>
                <a:blip r:embed="rId2"/>
              </a:buBlip>
            </a:pPr>
            <a:r>
              <a:rPr lang="nl-NL" dirty="0" smtClean="0"/>
              <a:t>En doe ze in de oven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35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199</Words>
  <Application>Microsoft Office PowerPoint</Application>
  <PresentationFormat>Diavoorstelling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Austin</vt:lpstr>
      <vt:lpstr>PowerPoint-presentatie</vt:lpstr>
      <vt:lpstr>De nieuwe appelbomen.</vt:lpstr>
      <vt:lpstr>De appels plukken.</vt:lpstr>
      <vt:lpstr>De veiling</vt:lpstr>
      <vt:lpstr>Opbrengst</vt:lpstr>
      <vt:lpstr>Van appel naar appelflap</vt:lpstr>
    </vt:vector>
  </TitlesOfParts>
  <Company>Wellantcollege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Wellantcollege</dc:creator>
  <cp:lastModifiedBy>Wellantcollege</cp:lastModifiedBy>
  <cp:revision>13</cp:revision>
  <dcterms:created xsi:type="dcterms:W3CDTF">2012-09-13T11:36:58Z</dcterms:created>
  <dcterms:modified xsi:type="dcterms:W3CDTF">2012-09-27T12:00:21Z</dcterms:modified>
</cp:coreProperties>
</file>